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42EA7-8C48-4451-A927-F18DEF3D9A32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7E380-1160-4A80-952E-9935EF6745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7B853F4-1342-4266-AC1C-347C881101EA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63933F8-654B-4E6E-977C-47A9AB178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53F4-1342-4266-AC1C-347C881101EA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933F8-654B-4E6E-977C-47A9AB178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53F4-1342-4266-AC1C-347C881101EA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933F8-654B-4E6E-977C-47A9AB178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53F4-1342-4266-AC1C-347C881101EA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933F8-654B-4E6E-977C-47A9AB178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53F4-1342-4266-AC1C-347C881101EA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933F8-654B-4E6E-977C-47A9AB178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53F4-1342-4266-AC1C-347C881101EA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933F8-654B-4E6E-977C-47A9AB178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B853F4-1342-4266-AC1C-347C881101EA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3933F8-654B-4E6E-977C-47A9AB178E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7B853F4-1342-4266-AC1C-347C881101EA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63933F8-654B-4E6E-977C-47A9AB178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53F4-1342-4266-AC1C-347C881101EA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933F8-654B-4E6E-977C-47A9AB178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53F4-1342-4266-AC1C-347C881101EA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933F8-654B-4E6E-977C-47A9AB178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53F4-1342-4266-AC1C-347C881101EA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933F8-654B-4E6E-977C-47A9AB178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7B853F4-1342-4266-AC1C-347C881101EA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63933F8-654B-4E6E-977C-47A9AB178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7535DC775552C1700D68FE5949E26126954BCF3279CBA80E2DD295F571931EEF8021E58BEA25D86BF28E880x8N0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osmintrud.ru/docs/mintrud/handicapped/10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iflocentre.ru/voprosy-po-adaptacii-lokacii.php?act=14" TargetMode="External"/><Relationship Id="rId2" Type="http://schemas.openxmlformats.org/officeDocument/2006/relationships/hyperlink" Target="https://tiflocentre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haikovskiyregion.ru/sotsialnaya-sfera/sotsialnoe-razvitie/dostupnaya-sreda-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О формировании доступной среды в Чайковском городском округе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977680"/>
            <a:ext cx="8136904" cy="28803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Докладчики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Белова Татьяна Николаевна – начальник  отдела социального развития администрации Чайковского городского округа, тел. 4-18-19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Цуркан</a:t>
            </a:r>
            <a:r>
              <a:rPr lang="ru-RU" dirty="0">
                <a:solidFill>
                  <a:schemeClr val="tx1"/>
                </a:solidFill>
              </a:rPr>
              <a:t> Вероника Игоревна  </a:t>
            </a:r>
            <a:r>
              <a:rPr lang="ru-RU">
                <a:solidFill>
                  <a:schemeClr val="tx1"/>
                </a:solidFill>
              </a:rPr>
              <a:t>– </a:t>
            </a:r>
            <a:r>
              <a:rPr lang="ru-RU" smtClean="0">
                <a:solidFill>
                  <a:schemeClr val="tx1"/>
                </a:solidFill>
              </a:rPr>
              <a:t>главный специалист </a:t>
            </a:r>
            <a:r>
              <a:rPr lang="ru-RU" dirty="0">
                <a:solidFill>
                  <a:schemeClr val="tx1"/>
                </a:solidFill>
              </a:rPr>
              <a:t>отдела социального развития администрации Чайковского городского округа, тел. 4-59-09</a:t>
            </a:r>
          </a:p>
          <a:p>
            <a:r>
              <a:rPr lang="x-none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Уполномоченные органы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М</a:t>
            </a:r>
            <a:r>
              <a:rPr lang="ru-RU" b="1" dirty="0"/>
              <a:t>инистерство социального развития Пермского края </a:t>
            </a:r>
            <a:r>
              <a:rPr lang="ru-RU" dirty="0"/>
              <a:t>– орган, осуществляющий координацию деятельности исполнительных органов государственной власти Пермского края и органов местного самоуправления Пермского края по проведению паспортизации объектов социальной, инженерной и транспортной инфраструктур и услуг в приоритетных для инвалидов и других </a:t>
            </a:r>
            <a:r>
              <a:rPr lang="ru-RU" dirty="0" err="1"/>
              <a:t>маломобильных</a:t>
            </a:r>
            <a:r>
              <a:rPr lang="ru-RU" dirty="0"/>
              <a:t> групп населения сферах жизнедеятельности на территории Пермского края</a:t>
            </a:r>
          </a:p>
          <a:p>
            <a:pPr algn="just"/>
            <a:endParaRPr lang="ru-RU" dirty="0"/>
          </a:p>
          <a:p>
            <a:pPr algn="just"/>
            <a:r>
              <a:rPr lang="ru-RU" b="1" dirty="0"/>
              <a:t>Отдел социального развития администрации Чайковского городского округа </a:t>
            </a:r>
            <a:r>
              <a:rPr lang="ru-RU" dirty="0"/>
              <a:t>– орган, осуществляющий координацию деятельности социальных </a:t>
            </a:r>
            <a:r>
              <a:rPr lang="ru-RU" dirty="0" smtClean="0"/>
              <a:t>ведомств на </a:t>
            </a:r>
            <a:r>
              <a:rPr lang="ru-RU" dirty="0"/>
              <a:t>территории Чайковского городского округа.</a:t>
            </a:r>
          </a:p>
          <a:p>
            <a:pPr algn="just"/>
            <a:r>
              <a:rPr lang="ru-RU" dirty="0"/>
              <a:t> </a:t>
            </a:r>
          </a:p>
          <a:p>
            <a:pPr algn="just"/>
            <a:r>
              <a:rPr lang="x-none" b="1"/>
              <a:t>МБУ </a:t>
            </a:r>
            <a:r>
              <a:rPr lang="ru-RU" b="1" dirty="0" smtClean="0"/>
              <a:t>«Ремонтно-аварийно-эксплуатационная служба по обслуживанию муниципальных образовательных учреждений» </a:t>
            </a:r>
            <a:r>
              <a:rPr lang="ru-RU" dirty="0" smtClean="0"/>
              <a:t>– орган, осуществляющий координацию деятельности образовательных организаций </a:t>
            </a:r>
            <a:r>
              <a:rPr lang="en-US" dirty="0" smtClean="0"/>
              <a:t> </a:t>
            </a:r>
            <a:r>
              <a:rPr lang="ru-RU" dirty="0" smtClean="0"/>
              <a:t>в части формирования доступности объектов Чайковского </a:t>
            </a:r>
            <a:r>
              <a:rPr lang="ru-RU" dirty="0"/>
              <a:t>городского </a:t>
            </a:r>
            <a:r>
              <a:rPr lang="ru-RU" dirty="0" smtClean="0"/>
              <a:t>округа 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/>
              <a:t>Задача </a:t>
            </a:r>
            <a:r>
              <a:rPr lang="ru-RU" b="1" dirty="0" smtClean="0"/>
              <a:t>образовательных организаций до окончания  2019  года – </a:t>
            </a:r>
            <a:r>
              <a:rPr lang="ru-RU" dirty="0" smtClean="0"/>
              <a:t>провести</a:t>
            </a:r>
            <a:r>
              <a:rPr lang="ru-RU" b="1" dirty="0" smtClean="0"/>
              <a:t>  </a:t>
            </a:r>
            <a:r>
              <a:rPr lang="ru-RU" dirty="0" smtClean="0"/>
              <a:t>актуализацию  </a:t>
            </a:r>
            <a:r>
              <a:rPr lang="ru-RU" dirty="0"/>
              <a:t>документов, регламентирующих деятельность образовательных организаций  по обеспечению </a:t>
            </a:r>
            <a:r>
              <a:rPr lang="ru-RU" dirty="0" smtClean="0"/>
              <a:t>доступности </a:t>
            </a:r>
            <a:r>
              <a:rPr lang="ru-RU" dirty="0"/>
              <a:t>объекта и услуг для инвалидов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66800"/>
          </a:xfrm>
        </p:spPr>
        <p:txBody>
          <a:bodyPr/>
          <a:lstStyle/>
          <a:p>
            <a:r>
              <a:rPr lang="ru-RU" b="1" dirty="0"/>
              <a:t>Нормативно-правовая  база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445224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1700" b="1" dirty="0"/>
              <a:t>Закон Пермского края от 04.04.2016 N 627-ПК </a:t>
            </a:r>
            <a:r>
              <a:rPr lang="ru-RU" sz="1700" dirty="0"/>
              <a:t>(ред. от 06.02.2019)</a:t>
            </a:r>
          </a:p>
          <a:p>
            <a:pPr>
              <a:buNone/>
            </a:pPr>
            <a:r>
              <a:rPr lang="ru-RU" sz="1700" dirty="0"/>
              <a:t>"Об обеспечении беспрепятственного доступа инвалидов и других </a:t>
            </a:r>
            <a:r>
              <a:rPr lang="ru-RU" sz="1700" dirty="0" err="1"/>
              <a:t>маломобильных</a:t>
            </a:r>
            <a:r>
              <a:rPr lang="ru-RU" sz="1700" dirty="0"/>
              <a:t> групп населения к информации, объектам социальной, инженерной и транспортной инфраструктур Пермского края". </a:t>
            </a:r>
          </a:p>
          <a:p>
            <a:pPr>
              <a:buNone/>
            </a:pPr>
            <a:r>
              <a:rPr lang="ru-RU" sz="1700" dirty="0"/>
              <a:t>Ранее действующий </a:t>
            </a:r>
            <a:r>
              <a:rPr lang="ru-RU" sz="1700" dirty="0" smtClean="0"/>
              <a:t>Закон Пермского </a:t>
            </a:r>
            <a:r>
              <a:rPr lang="ru-RU" sz="1700" dirty="0"/>
              <a:t>края от 27.12.2004 N 1957-424 "Об обеспечении беспрепятственного доступа инвалидов и других </a:t>
            </a:r>
            <a:r>
              <a:rPr lang="ru-RU" sz="1700" dirty="0" err="1"/>
              <a:t>маломобильных</a:t>
            </a:r>
            <a:r>
              <a:rPr lang="ru-RU" sz="1700" dirty="0"/>
              <a:t> групп населения к информации, объектам социальной, транспортной и инженерной инфраструктур Пермского края" признан утратившим силу. </a:t>
            </a:r>
          </a:p>
          <a:p>
            <a:pPr>
              <a:buNone/>
            </a:pPr>
            <a:r>
              <a:rPr lang="ru-RU" sz="1700" dirty="0"/>
              <a:t> </a:t>
            </a:r>
            <a:r>
              <a:rPr lang="ru-RU" sz="1700" b="1" dirty="0" smtClean="0"/>
              <a:t>Постановление </a:t>
            </a:r>
            <a:r>
              <a:rPr lang="ru-RU" sz="1700" b="1" dirty="0"/>
              <a:t>Правительства Пермского края от 29.08.2017 N 748-п</a:t>
            </a:r>
            <a:r>
              <a:rPr lang="ru-RU" sz="1700" dirty="0"/>
              <a:t> (ред. от 04.07.2018) "Об организации работы по паспортизации объектов социальной, инженерной и транспортной инфраструктур и услуг в приоритетных для инвалидов и других </a:t>
            </a:r>
            <a:r>
              <a:rPr lang="ru-RU" sz="1700" dirty="0" err="1"/>
              <a:t>маломобильных</a:t>
            </a:r>
            <a:r>
              <a:rPr lang="ru-RU" sz="1700" dirty="0"/>
              <a:t> групп населения сферах жизнедеятельности на территории Пермского края". </a:t>
            </a:r>
          </a:p>
          <a:p>
            <a:pPr>
              <a:buNone/>
            </a:pPr>
            <a:r>
              <a:rPr lang="ru-RU" sz="1700" dirty="0"/>
              <a:t>Ранее паспортизация объектов в 2014 г. проводилась в соответствии с П</a:t>
            </a:r>
            <a:r>
              <a:rPr lang="ru-RU" sz="1700" dirty="0" smtClean="0"/>
              <a:t>остановлением</a:t>
            </a:r>
            <a:r>
              <a:rPr lang="ru-RU" sz="1700" u="sng" dirty="0" smtClean="0"/>
              <a:t> </a:t>
            </a:r>
            <a:r>
              <a:rPr lang="ru-RU" sz="1700" dirty="0" smtClean="0"/>
              <a:t>Правительства </a:t>
            </a:r>
            <a:r>
              <a:rPr lang="ru-RU" sz="1700" dirty="0"/>
              <a:t>Пермского края от 22 апреля 2014 г. N 274-п "Об организации работы по паспортизации объектов социальной инфраструктуры и услуг в приоритетных для инвалидов и других </a:t>
            </a:r>
            <a:r>
              <a:rPr lang="ru-RU" sz="1700" dirty="0" err="1"/>
              <a:t>маломобильных</a:t>
            </a:r>
            <a:r>
              <a:rPr lang="ru-RU" sz="1700" dirty="0"/>
              <a:t> групп населения сферах жизнедеятельности на территории Пермского края", также признан утратившим силу</a:t>
            </a:r>
            <a:r>
              <a:rPr lang="ru-RU" sz="1700" dirty="0" smtClean="0"/>
              <a:t>;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q"/>
            </a:pPr>
            <a:r>
              <a:rPr lang="ru-RU" sz="1600" dirty="0" smtClean="0"/>
              <a:t>Федеральный закон  от </a:t>
            </a:r>
            <a:r>
              <a:rPr lang="ru-RU" sz="1600" dirty="0"/>
              <a:t>24 ноября 1995 г. N 181-ФЗ "О социальной защите инвалидов в Российской Федерации";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/>
              <a:t>Постановлением Правительства Российской Федерации от 26 декабря 2014 г. N 1521 "Об утверждении перечня национальных стандартов и сводов правил (частей таких стандартов и сводов правил), в результате применения которых на обязательной основе обеспечивается соблюдение требований Федерального закона "Технический регламент о безопасности зданий и сооружений";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 smtClean="0"/>
              <a:t>Приказ о </a:t>
            </a:r>
            <a:r>
              <a:rPr lang="ru-RU" sz="1600" dirty="0"/>
              <a:t>Министерства труда и социальной защиты Российской Федерации от 25 декабря 2012 г. N 627 "Об утверждении Методики, позволяющей </a:t>
            </a:r>
            <a:r>
              <a:rPr lang="ru-RU" sz="1600" dirty="0" err="1"/>
              <a:t>объективизировать</a:t>
            </a:r>
            <a:r>
              <a:rPr lang="ru-RU" sz="1600" dirty="0"/>
              <a:t> и систематизировать доступность объектов и услуг в приоритетных сферах жизнедеятельности для инвалидов и других </a:t>
            </a:r>
            <a:r>
              <a:rPr lang="ru-RU" sz="1600" dirty="0" err="1"/>
              <a:t>маломобильных</a:t>
            </a:r>
            <a:r>
              <a:rPr lang="ru-RU" sz="1600" dirty="0"/>
              <a:t> групп населения, с возможностью учета региональной специфики";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 smtClean="0"/>
              <a:t>Приказ </a:t>
            </a:r>
            <a:r>
              <a:rPr lang="ru-RU" sz="1600" dirty="0"/>
              <a:t>Министерства образования и науки Российской Федерации от 9 ноября 2015 г. N 1309 "Об утверждении Порядка обеспечения условий доступности для инвалидов объектов и предоставляемых услуг в сфере образования, а также оказания им при этом необходимой помощи";</a:t>
            </a:r>
          </a:p>
          <a:p>
            <a:pPr lvl="0">
              <a:buFont typeface="Wingdings" pitchFamily="2" charset="2"/>
              <a:buChar char="q"/>
            </a:pPr>
            <a:r>
              <a:rPr lang="ru-RU" sz="1600" dirty="0"/>
              <a:t>сводом правил </a:t>
            </a:r>
            <a:r>
              <a:rPr lang="ru-RU" sz="1600" dirty="0">
                <a:hlinkClick r:id="rId2"/>
              </a:rPr>
              <a:t>СП 59.13330.2016</a:t>
            </a:r>
            <a:r>
              <a:rPr lang="ru-RU" sz="1600" dirty="0"/>
              <a:t> "Доступность зданий и сооружений для </a:t>
            </a:r>
            <a:r>
              <a:rPr lang="ru-RU" sz="1600" dirty="0" err="1"/>
              <a:t>маломобильных</a:t>
            </a:r>
            <a:r>
              <a:rPr lang="ru-RU" sz="1600" dirty="0"/>
              <a:t> групп населения. Актуализированная редакция </a:t>
            </a:r>
            <a:r>
              <a:rPr lang="ru-RU" sz="1600" dirty="0" err="1"/>
              <a:t>СНиП</a:t>
            </a:r>
            <a:r>
              <a:rPr lang="ru-RU" sz="1600" dirty="0"/>
              <a:t> 35-01-2001", утвержденным Приказом Министерства строительства и жилищно-коммунального хозяйства Российской Федерации от 14 ноября 2016 г. N 798/</a:t>
            </a:r>
            <a:r>
              <a:rPr lang="ru-RU" sz="1600" dirty="0" err="1"/>
              <a:t>пр</a:t>
            </a:r>
            <a:r>
              <a:rPr lang="ru-RU" sz="1600" dirty="0"/>
              <a:t> (далее - свод правил СП 59.13330.2016). </a:t>
            </a:r>
          </a:p>
          <a:p>
            <a:pPr lvl="0">
              <a:buNone/>
            </a:pPr>
            <a:r>
              <a:rPr lang="ru-RU" sz="1600" dirty="0" smtClean="0"/>
              <a:t>	Документ </a:t>
            </a:r>
            <a:r>
              <a:rPr lang="ru-RU" sz="1600" dirty="0"/>
              <a:t>введен в действие с 15 мая 2017 года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73832"/>
          </a:xfrm>
        </p:spPr>
        <p:txBody>
          <a:bodyPr>
            <a:normAutofit fontScale="90000"/>
          </a:bodyPr>
          <a:lstStyle/>
          <a:p>
            <a:pPr lvl="0"/>
            <a:r>
              <a:rPr lang="ru-RU" sz="2200" b="1" dirty="0"/>
              <a:t>Необходимо издать (актуализировать) </a:t>
            </a:r>
            <a:r>
              <a:rPr lang="ru-RU" sz="2200" b="1" dirty="0" smtClean="0"/>
              <a:t>локальные организационно-распорядительные документы (приказы):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itchFamily="2" charset="2"/>
              <a:buChar char="§"/>
            </a:pPr>
            <a:r>
              <a:rPr lang="ru-RU" dirty="0" smtClean="0"/>
              <a:t> «</a:t>
            </a:r>
            <a:r>
              <a:rPr lang="ru-RU" dirty="0"/>
              <a:t>О назначении ответственных сотрудников за организацию работы по обеспечению доступности объекта и услуг для инвалидов» (возможно в 1 лице </a:t>
            </a:r>
            <a:r>
              <a:rPr lang="ru-RU" dirty="0" smtClean="0"/>
              <a:t>– сотрудник </a:t>
            </a:r>
            <a:r>
              <a:rPr lang="x-none" smtClean="0"/>
              <a:t>проводит </a:t>
            </a:r>
            <a:r>
              <a:rPr lang="x-none"/>
              <a:t>инструктажи, ведет журнал, отвечает на запросы Управления образования, </a:t>
            </a:r>
            <a:r>
              <a:rPr lang="x-none" smtClean="0"/>
              <a:t>актуализирует </a:t>
            </a:r>
            <a:r>
              <a:rPr lang="x-none"/>
              <a:t>паспорта и акта обследования, делает фотографии и т.д</a:t>
            </a:r>
            <a:r>
              <a:rPr lang="x-none" smtClean="0"/>
              <a:t>.)</a:t>
            </a:r>
            <a:r>
              <a:rPr lang="ru-RU" dirty="0" smtClean="0"/>
              <a:t>;</a:t>
            </a:r>
            <a:endParaRPr lang="ru-RU" dirty="0"/>
          </a:p>
          <a:p>
            <a:pPr lvl="0"/>
            <a:r>
              <a:rPr lang="ru-RU" dirty="0" smtClean="0"/>
              <a:t>«О</a:t>
            </a:r>
            <a:r>
              <a:rPr lang="x-none" smtClean="0"/>
              <a:t> назначении сотрудников, ответственных за оказание помощи инвалидам на объекте и сопровождение по объекту</a:t>
            </a:r>
            <a:r>
              <a:rPr lang="ru-RU" dirty="0" smtClean="0"/>
              <a:t>»</a:t>
            </a:r>
            <a:r>
              <a:rPr lang="x-none" smtClean="0"/>
              <a:t> (Это могут быть вахтеры, т.к. они первые, кто встречает посетителей на объекте. Желательно включ</a:t>
            </a:r>
            <a:r>
              <a:rPr lang="ru-RU" dirty="0" err="1" smtClean="0"/>
              <a:t>ить</a:t>
            </a:r>
            <a:r>
              <a:rPr lang="ru-RU" dirty="0" smtClean="0"/>
              <a:t> </a:t>
            </a:r>
            <a:r>
              <a:rPr lang="x-none" smtClean="0"/>
              <a:t>мужчину, чтобы мог помочь инвалидам-колясочникам)</a:t>
            </a:r>
            <a:endParaRPr lang="ru-RU" dirty="0" smtClean="0"/>
          </a:p>
          <a:p>
            <a:pPr lvl="0"/>
            <a:r>
              <a:rPr lang="ru-RU" dirty="0" smtClean="0"/>
              <a:t>«Об утверждении Порядка проведения инструктажа» ( в т.ч. Программы, формы учета проведения инструктажа персонала)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Также в </a:t>
            </a:r>
            <a:r>
              <a:rPr lang="ru-RU" dirty="0"/>
              <a:t>должностных инструкциях указанных  сотрудников должны быть включены  закрепленные </a:t>
            </a:r>
            <a:r>
              <a:rPr lang="ru-RU" dirty="0" smtClean="0"/>
              <a:t>обязанности.</a:t>
            </a:r>
            <a:endParaRPr lang="ru-RU" dirty="0"/>
          </a:p>
          <a:p>
            <a:pPr lvl="0"/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Инструктирование сотрудников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Ежегодно проводить </a:t>
            </a:r>
            <a:r>
              <a:rPr lang="ru-RU" dirty="0" smtClean="0"/>
              <a:t>инструктирование (обучение подразумевает наличие специалиста, обладающего знаниями в области формирования доступной среды для различных категорий инвалидов)  </a:t>
            </a:r>
            <a:r>
              <a:rPr lang="ru-RU" dirty="0"/>
              <a:t>сотрудников, в т.ч. со вновь </a:t>
            </a:r>
            <a:r>
              <a:rPr lang="ru-RU" dirty="0" smtClean="0"/>
              <a:t>принятыми, работающими </a:t>
            </a:r>
            <a:r>
              <a:rPr lang="ru-RU" dirty="0"/>
              <a:t>с инвалидами, или которые по роду своей деятельности могут контактировать с инвалидами по вопросам, связанным с обеспечением доступности для инвалидов объектов и услуг в сфере образования, обязательно </a:t>
            </a:r>
            <a:r>
              <a:rPr lang="ru-RU" u="sng" dirty="0"/>
              <a:t>этике общения с инвалидами</a:t>
            </a:r>
            <a:r>
              <a:rPr lang="ru-RU" dirty="0"/>
              <a:t>. Сотрудников </a:t>
            </a:r>
            <a:r>
              <a:rPr lang="ru-RU" dirty="0" smtClean="0"/>
              <a:t> необходимо ознакомить </a:t>
            </a:r>
            <a:r>
              <a:rPr lang="ru-RU" dirty="0"/>
              <a:t>под роспись в отдельном журнале регистрации  проведенных </a:t>
            </a:r>
            <a:r>
              <a:rPr lang="ru-RU" dirty="0" smtClean="0"/>
              <a:t>инструктажей.</a:t>
            </a:r>
            <a:endParaRPr lang="ru-RU" dirty="0"/>
          </a:p>
          <a:p>
            <a:pPr>
              <a:buNone/>
            </a:pPr>
            <a:r>
              <a:rPr lang="ru-RU" dirty="0" smtClean="0"/>
              <a:t>	Инструктирование </a:t>
            </a:r>
            <a:r>
              <a:rPr lang="ru-RU" dirty="0"/>
              <a:t>может быть организовано с использованием методического пособия, разработанного Минтрудом России (Методическое пособие для обучения (инструктирования) сотрудников учреждений МСЭ и других организаций по вопросам обеспечения доступности для инвалидов услуг и объектов, на которых они предоставляются, оказания при этом необходимой помощи</a:t>
            </a:r>
            <a:r>
              <a:rPr lang="ru-RU" dirty="0" smtClean="0"/>
              <a:t>), </a:t>
            </a:r>
            <a:r>
              <a:rPr lang="en-US" dirty="0" smtClean="0">
                <a:hlinkClick r:id="rId2"/>
              </a:rPr>
              <a:t>https://rosmintrud.ru/docs/mintrud/handicapped/108</a:t>
            </a:r>
            <a:endParaRPr lang="ru-RU" dirty="0"/>
          </a:p>
          <a:p>
            <a:r>
              <a:rPr lang="ru-RU" b="1" dirty="0"/>
              <a:t>Цель такого инструктирования </a:t>
            </a:r>
            <a:r>
              <a:rPr lang="ru-RU" dirty="0"/>
              <a:t>- научить работников, как правильно оказывать необходимую помощь инвалидам в зависимости от характера нарушения, состояния здоровья при предоставлении организацией услуг или при передвижении по объектам, принадлежащим организации.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ru-RU" dirty="0"/>
              <a:t>Желательно адаптировать официальный сайт </a:t>
            </a:r>
            <a:r>
              <a:rPr lang="ru-RU" dirty="0" smtClean="0"/>
              <a:t>образовательной организации для </a:t>
            </a:r>
            <a:r>
              <a:rPr lang="ru-RU" dirty="0"/>
              <a:t>лиц с нарушением зрения (слабовидящих), так называемая «</a:t>
            </a:r>
            <a:r>
              <a:rPr lang="ru-RU" dirty="0" smtClean="0"/>
              <a:t>версия </a:t>
            </a:r>
            <a:r>
              <a:rPr lang="ru-RU" dirty="0"/>
              <a:t>для слабовидящих</a:t>
            </a:r>
            <a:r>
              <a:rPr lang="ru-RU" dirty="0" smtClean="0"/>
              <a:t>»;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Желательно иметь навигацию по объекту (пиктограммы),  обозначить путь движения к объекту при наличии пандуса, предусмотреть круги для контрастной маркировки дверей, кнопки вызова персонала у входа в объект, предупреждающие контрастные полосы на </a:t>
            </a:r>
            <a:r>
              <a:rPr lang="ru-RU" dirty="0"/>
              <a:t>краевых ступенях лестничных </a:t>
            </a:r>
            <a:r>
              <a:rPr lang="ru-RU" dirty="0" smtClean="0"/>
              <a:t>маршей, разместить стенд с информацией об ответственных лицах, этике общения и пр., что </a:t>
            </a:r>
            <a:r>
              <a:rPr lang="ru-RU" b="1" dirty="0" smtClean="0"/>
              <a:t>не требует вложений значительных финансовых средств </a:t>
            </a:r>
            <a:endParaRPr lang="ru-RU" b="1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err="1"/>
              <a:t>Тифлоцентр</a:t>
            </a:r>
            <a:r>
              <a:rPr lang="ru-RU" dirty="0"/>
              <a:t> «Вертикаль» - крупнейшее предприятие в России, занимающееся вопросами доступности пространства по программе «Доступная Среда» для людей с ограниченными возможностями. Компания была основана 10 лет назад в городе Торжок Тверской области</a:t>
            </a:r>
            <a:r>
              <a:rPr lang="ru-RU" dirty="0" smtClean="0"/>
              <a:t>. </a:t>
            </a:r>
            <a:r>
              <a:rPr lang="en-US" dirty="0" smtClean="0">
                <a:hlinkClick r:id="rId2"/>
              </a:rPr>
              <a:t>https://tiflocentre.ru/</a:t>
            </a:r>
            <a:endParaRPr lang="ru-RU" dirty="0" smtClean="0"/>
          </a:p>
          <a:p>
            <a:pPr>
              <a:buNone/>
            </a:pPr>
            <a:r>
              <a:rPr lang="ru-RU" dirty="0"/>
              <a:t>Для визуального представления по адаптации объектов создано руководство по адаптации основных структурно функциональных зон объекта, наглядно можно ознакомиться по ссылке </a:t>
            </a:r>
            <a:r>
              <a:rPr lang="ru-RU" u="sng" dirty="0">
                <a:hlinkClick r:id="rId3"/>
              </a:rPr>
              <a:t>https://tiflocentre.ru/voprosy-po-adaptacii-lokacii.php?act=14</a:t>
            </a:r>
            <a:r>
              <a:rPr lang="ru-RU" dirty="0"/>
              <a:t> , </a:t>
            </a:r>
            <a:r>
              <a:rPr lang="ru-RU" dirty="0" smtClean="0"/>
              <a:t> имеются образцы технических заданий.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Информация будет </a:t>
            </a:r>
            <a:r>
              <a:rPr lang="ru-RU" dirty="0"/>
              <a:t>выложены на главной странице официального сайта администрации  городского округа, </a:t>
            </a:r>
            <a:r>
              <a:rPr lang="ru-RU" dirty="0" smtClean="0"/>
              <a:t>в баннере </a:t>
            </a:r>
            <a:r>
              <a:rPr lang="ru-RU" dirty="0"/>
              <a:t>«Доступная среда</a:t>
            </a:r>
            <a:r>
              <a:rPr lang="ru-RU" dirty="0" smtClean="0"/>
              <a:t>» </a:t>
            </a:r>
          </a:p>
          <a:p>
            <a:pPr>
              <a:buNone/>
            </a:pPr>
            <a:r>
              <a:rPr lang="en-US" dirty="0" smtClean="0">
                <a:hlinkClick r:id="rId4"/>
              </a:rPr>
              <a:t>http://chaikovskiyregion.ru/sotsialnaya-sfera/sotsialnoe-razvitie/dostupnaya-sreda-/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109</TotalTime>
  <Words>801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  О формировании доступной среды в Чайковском городском округе  </vt:lpstr>
      <vt:lpstr>Уполномоченные органы  </vt:lpstr>
      <vt:lpstr>Слайд 3</vt:lpstr>
      <vt:lpstr>Нормативно-правовая  база</vt:lpstr>
      <vt:lpstr>Слайд 5</vt:lpstr>
      <vt:lpstr>Необходимо издать (актуализировать) локальные организационно-распорядительные документы (приказы): </vt:lpstr>
      <vt:lpstr>Инструктирование сотрудников 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формировании доступной среды в Чайковском городском округе</dc:title>
  <dc:creator>Белова Татьяна Николаевна</dc:creator>
  <cp:lastModifiedBy>Белова Татьяна Николаевна</cp:lastModifiedBy>
  <cp:revision>15</cp:revision>
  <dcterms:created xsi:type="dcterms:W3CDTF">2019-11-14T09:43:35Z</dcterms:created>
  <dcterms:modified xsi:type="dcterms:W3CDTF">2019-11-15T04:33:40Z</dcterms:modified>
</cp:coreProperties>
</file>