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2" r:id="rId5"/>
  </p:sldIdLst>
  <p:sldSz cx="11161713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78" y="66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77755-7355-4470-A565-DCBE53A8259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3700" y="746125"/>
            <a:ext cx="60706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57ACC-59C3-4016-A452-1746DC95D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4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7129" y="2130426"/>
            <a:ext cx="948745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4257" y="3886200"/>
            <a:ext cx="78131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92242" y="274639"/>
            <a:ext cx="251138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8086" y="274639"/>
            <a:ext cx="734812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698" y="4406901"/>
            <a:ext cx="94874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698" y="2906713"/>
            <a:ext cx="94874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8085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871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086" y="1535113"/>
            <a:ext cx="49316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8086" y="2174875"/>
            <a:ext cx="49316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69996" y="1535113"/>
            <a:ext cx="49336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669996" y="2174875"/>
            <a:ext cx="49336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6" y="273050"/>
            <a:ext cx="367212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63920" y="273051"/>
            <a:ext cx="62397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8086" y="1435101"/>
            <a:ext cx="367212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774" y="4800600"/>
            <a:ext cx="66970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87774" y="612775"/>
            <a:ext cx="66970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87774" y="5367338"/>
            <a:ext cx="66970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086" y="1600201"/>
            <a:ext cx="100455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58086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13586" y="6356351"/>
            <a:ext cx="3534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99228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0A93C2873A543CEAC80F60FD39F53E70E5FC5DD5337CFD7D5B013DDAE5F7BB35D5BC7E0D47CACA35856CD25445ED72E319D2FE1CEAEE928k0OCE" TargetMode="External"/><Relationship Id="rId2" Type="http://schemas.openxmlformats.org/officeDocument/2006/relationships/hyperlink" Target="consultantplus://offline/ref=60A93C2873A543CEAC80F60FD39F53E70E5FC5DD5337CFD7D5B013DDAE5F7BB35D5BC7E0D47CACA75E56CD25445ED72E319D2FE1CEAEE928k0OC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60A93C2873A543CEAC80F60FD39F53E70E50CDDD5236CFD7D5B013DDAE5F7BB35D5BC7E0D47CACA25456CD25445ED72E319D2FE1CEAEE928k0OCE" TargetMode="External"/><Relationship Id="rId5" Type="http://schemas.openxmlformats.org/officeDocument/2006/relationships/hyperlink" Target="consultantplus://offline/ref=60A93C2873A543CEAC80F60FD39F53E70E50C7D5533ECFD7D5B013DDAE5F7BB34F5B9FECD67AB2A25E439B7402k0OAE" TargetMode="External"/><Relationship Id="rId4" Type="http://schemas.openxmlformats.org/officeDocument/2006/relationships/hyperlink" Target="consultantplus://offline/ref=60A93C2873A543CEAC80F60FD39F53E70F5FC6DC533CCFD7D5B013DDAE5F7BB35D5BC7E4DF28FDE608509B721E0BD93235832DkEO3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2344" y="22294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</a:t>
            </a:r>
            <a:r>
              <a:rPr lang="ru-RU" b="1" dirty="0" smtClean="0">
                <a:solidFill>
                  <a:srgbClr val="0070C0"/>
                </a:solidFill>
              </a:rPr>
              <a:t> реализации мероприятий по поддержке работодателей при трудоустройстве безработных граждан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288" y="1052736"/>
            <a:ext cx="10441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НПА: </a:t>
            </a:r>
            <a:r>
              <a:rPr lang="ru-RU" sz="1600" b="1" dirty="0" smtClean="0"/>
              <a:t>Постановление Правительства Российской Федерации от 13.03.2021 № 362 «О государственной поддержке в 2021 году юридических лиц и индивидуальных предпринимателей при трудоустройстве безработных граждан </a:t>
            </a:r>
            <a:br>
              <a:rPr lang="ru-RU" sz="1600" b="1" dirty="0" smtClean="0"/>
            </a:br>
            <a:r>
              <a:rPr lang="ru-RU" sz="1600" dirty="0" smtClean="0"/>
              <a:t>(в ред. ППРФ от 24.09.2021 № 1607 </a:t>
            </a:r>
            <a:r>
              <a:rPr lang="ru-RU" sz="1600" dirty="0" err="1" smtClean="0"/>
              <a:t>вст</a:t>
            </a:r>
            <a:r>
              <a:rPr lang="ru-RU" sz="1600" dirty="0" smtClean="0"/>
              <a:t>. в силу 05.10.2021)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18642" y="1772816"/>
            <a:ext cx="10414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Цель: частичная компенсация затрат работодателя на выплату заработной платы отдельным категориям работников 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97396" y="2116382"/>
            <a:ext cx="101496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Субсидия предоставляется при трудоустройстве безработных граждан:</a:t>
            </a:r>
          </a:p>
          <a:p>
            <a:pPr marL="442913"/>
            <a:r>
              <a:rPr lang="ru-RU" sz="1400" dirty="0" smtClean="0"/>
              <a:t>на </a:t>
            </a:r>
            <a:r>
              <a:rPr lang="ru-RU" sz="1400" dirty="0"/>
              <a:t>дату направления органами службы занятости для трудоустройства являлись безработными;</a:t>
            </a:r>
          </a:p>
          <a:p>
            <a:pPr marL="442913"/>
            <a:r>
              <a:rPr lang="ru-RU" sz="1400" dirty="0" smtClean="0"/>
              <a:t>на </a:t>
            </a:r>
            <a:r>
              <a:rPr lang="ru-RU" sz="1400" dirty="0"/>
              <a:t>дату заключения трудового договора с работодателями не имели работы, не были зарегистрированы в качестве ИП, главы КФХ, единоличного исполнительного органа </a:t>
            </a:r>
            <a:r>
              <a:rPr lang="ru-RU" sz="1400" dirty="0" err="1"/>
              <a:t>юр.лица</a:t>
            </a:r>
            <a:r>
              <a:rPr lang="ru-RU" sz="1400" dirty="0"/>
              <a:t>, а также не применяли специальный налоговый режим «Налог на </a:t>
            </a:r>
            <a:r>
              <a:rPr lang="ru-RU" sz="1400" dirty="0" err="1"/>
              <a:t>проф.доход</a:t>
            </a:r>
            <a:r>
              <a:rPr lang="ru-RU" sz="1400" dirty="0"/>
              <a:t>» </a:t>
            </a:r>
          </a:p>
          <a:p>
            <a:r>
              <a:rPr lang="ru-RU" sz="1400" b="1" dirty="0">
                <a:solidFill>
                  <a:schemeClr val="tx2"/>
                </a:solidFill>
              </a:rPr>
              <a:t>Категории работников</a:t>
            </a:r>
            <a:r>
              <a:rPr lang="ru-RU" sz="1400" dirty="0"/>
              <a:t>: </a:t>
            </a:r>
          </a:p>
          <a:p>
            <a:r>
              <a:rPr lang="ru-RU" sz="1400" b="1" dirty="0" smtClean="0"/>
              <a:t>1. На 1 августа 2021 г. зарегистрированы в качестве безработных граждан в ЦЗН</a:t>
            </a:r>
            <a:r>
              <a:rPr lang="ru-RU" sz="1400" dirty="0" smtClean="0"/>
              <a:t>;</a:t>
            </a:r>
          </a:p>
          <a:p>
            <a:r>
              <a:rPr lang="ru-RU" sz="1400" b="1" dirty="0" smtClean="0"/>
              <a:t>2. Граждане, относящиеся к отдельным категориям: инвалиды, лица из </a:t>
            </a:r>
            <a:r>
              <a:rPr lang="ru-RU" sz="1400" b="1" dirty="0"/>
              <a:t>МЛС, одинокие и многодетные родители, воспитывающие несовершеннолетних детей, </a:t>
            </a:r>
            <a:r>
              <a:rPr lang="ru-RU" sz="1400" b="1" dirty="0" smtClean="0"/>
              <a:t>детей-инвалидов, выпускники ВПО/СПО закончившие обучение в 2020 году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396" y="4727285"/>
            <a:ext cx="10225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Предоставление субсидий осуществляет Фонд социального страхования на основании реестра без заключения соглашений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642" y="5385610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Размер субсидии</a:t>
            </a:r>
            <a:r>
              <a:rPr lang="ru-RU" sz="1600" dirty="0" smtClean="0"/>
              <a:t>: </a:t>
            </a:r>
            <a:r>
              <a:rPr lang="ru-RU" sz="1600" b="1" dirty="0" err="1" smtClean="0"/>
              <a:t>МРОТ+РК+СтрВзн</a:t>
            </a:r>
            <a:r>
              <a:rPr lang="ru-RU" sz="1600" dirty="0" smtClean="0"/>
              <a:t> на каждого трудоустроенного безработного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18642" y="5797714"/>
            <a:ext cx="1008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Сроки предоставления субсидии</a:t>
            </a:r>
            <a:r>
              <a:rPr lang="ru-RU" sz="1600" dirty="0" smtClean="0"/>
              <a:t>: </a:t>
            </a:r>
            <a:r>
              <a:rPr lang="ru-RU" sz="1600" b="1" dirty="0" smtClean="0"/>
              <a:t>по истечении первого, третьего, шестого месяца с даты трудоустройства 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9370" y="4388731"/>
            <a:ext cx="9649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Важно</a:t>
            </a:r>
            <a:r>
              <a:rPr lang="ru-RU" sz="1600" dirty="0" smtClean="0"/>
              <a:t>: субсидия предоставляется на конкретного работника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4445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2344" y="26064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Схема реализации мероприятий по поддержке работодателей при трудоустройстве безработных граждан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0296" y="1052736"/>
            <a:ext cx="10297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Предоставление субсидий осуществляет Фонд социального страхования на основании реестра без заключения соглашений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2304" y="1772816"/>
            <a:ext cx="103691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Условиями для включения работодателя в реестр являются:</a:t>
            </a:r>
          </a:p>
          <a:p>
            <a:r>
              <a:rPr lang="ru-RU" sz="1000" dirty="0"/>
              <a:t>а) наличие государственной регистрации работодателя в соответствии с законодательством Российской Федерации, осуществленной до 1 января 2021 г.;</a:t>
            </a:r>
          </a:p>
          <a:p>
            <a:r>
              <a:rPr lang="ru-RU" sz="1000" dirty="0"/>
              <a:t>б) направление заявления, указанного в </a:t>
            </a:r>
            <a:r>
              <a:rPr lang="ru-RU" sz="1000" dirty="0">
                <a:hlinkClick r:id="rId2"/>
              </a:rPr>
              <a:t>пункте 16 настоящих Правил;</a:t>
            </a:r>
          </a:p>
          <a:p>
            <a:r>
              <a:rPr lang="ru-RU" sz="1000" dirty="0"/>
              <a:t>в) отсутствие у работодателя на дату направления в Фонд заявления, указанного в </a:t>
            </a:r>
            <a:r>
              <a:rPr lang="ru-RU" sz="1000" dirty="0">
                <a:hlinkClick r:id="rId2"/>
              </a:rPr>
              <a:t>пункте 16 настоящих Правил, неисполненной обязанности по уплате налогов, сборов, страховых взносов, пеней, штрафов и процентов, подлежащих уплате в соответствии с законодательством Российской Федерации о налогах и сборах и законодательством об обязательном социальном страховании от несчастных случаев на производстве и профессиональных заболеваний;</a:t>
            </a:r>
          </a:p>
          <a:p>
            <a:r>
              <a:rPr lang="ru-RU" sz="1000" dirty="0"/>
              <a:t>г) отсутствие у работодателя на дату направления в Фонд заявления, указанного в </a:t>
            </a:r>
            <a:r>
              <a:rPr lang="ru-RU" sz="1000" dirty="0">
                <a:hlinkClick r:id="rId2"/>
              </a:rPr>
              <a:t>пункте 16 настоящих Правил, просроченной задолженности по возврату в федеральный бюджет субсидий, бюджетных инвестиций, предоставленных в том числе в соответствии с иными правовыми актами, а также иной просроченной (неурегулированной) задолженности по денежным обязательствам перед Российской Федерацией;</a:t>
            </a:r>
          </a:p>
          <a:p>
            <a:r>
              <a:rPr lang="ru-RU" sz="1000" dirty="0"/>
              <a:t>д) работодатель на дату направления в Фонд заявления, указанного в </a:t>
            </a:r>
            <a:r>
              <a:rPr lang="ru-RU" sz="1000" dirty="0">
                <a:hlinkClick r:id="rId2"/>
              </a:rPr>
              <a:t>пункте 16 настоящих Правил, не находится в процессе реорганизации (за исключением реорганизации в форме присоединения к работодателю другого юридического лица), ликвидации, в отношении работодателя не введена процедура банкротства, его деятельность не приостановлена в порядке, предусмотренном законодательством Российской Федерации, а работодатели, являющиеся индивидуальными предпринимателями, не прекратили деятельность в качестве индивидуального предпринимателя;</a:t>
            </a:r>
          </a:p>
          <a:p>
            <a:r>
              <a:rPr lang="ru-RU" sz="1000" dirty="0"/>
              <a:t>е) неполучение работодателем на дату направления в Фонд заявления, указанного в </a:t>
            </a:r>
            <a:r>
              <a:rPr lang="ru-RU" sz="1000" dirty="0">
                <a:hlinkClick r:id="rId2"/>
              </a:rPr>
              <a:t>пункте 16 настоящих Правил, из федерального бюджета средств в соответствии с иными нормативными правовыми актами на цели, предусмотренные </a:t>
            </a:r>
            <a:r>
              <a:rPr lang="ru-RU" sz="1000" dirty="0">
                <a:hlinkClick r:id="rId3"/>
              </a:rPr>
              <a:t>пунктом 1 настоящих Правил;</a:t>
            </a:r>
          </a:p>
          <a:p>
            <a:r>
              <a:rPr lang="ru-RU" sz="1000" dirty="0"/>
              <a:t>ж) работодатель на дату направления в Фонд заявления, указанного в </a:t>
            </a:r>
            <a:r>
              <a:rPr lang="ru-RU" sz="1000" dirty="0">
                <a:hlinkClick r:id="rId2"/>
              </a:rPr>
              <a:t>пункте 16 настоящих Правил, не является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(территория), включенное в утвержденный Министерством финансов Российской Федерации </a:t>
            </a:r>
            <a:r>
              <a:rPr lang="ru-RU" sz="1000" dirty="0">
                <a:hlinkClick r:id="rId4"/>
              </a:rPr>
              <a:t>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r>
              <a:rPr lang="ru-RU" sz="1000" dirty="0"/>
              <a:t>з) отсутствие в реестре дисквалифицированных лиц на дату направления в Фонд заявления, указанного в </a:t>
            </a:r>
            <a:r>
              <a:rPr lang="ru-RU" sz="1000" dirty="0">
                <a:hlinkClick r:id="rId2"/>
              </a:rPr>
              <a:t>пункте 16 настоящих Правил, сведений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работодателя;</a:t>
            </a:r>
          </a:p>
          <a:p>
            <a:r>
              <a:rPr lang="ru-RU" sz="1000" dirty="0"/>
              <a:t>и) трудоустройство работодателем безработных граждан на условиях полного рабочего дня с учетом режима рабочего времени, установленного правилами внутреннего трудового распорядка работодателя;</a:t>
            </a:r>
          </a:p>
          <a:p>
            <a:r>
              <a:rPr lang="ru-RU" sz="1000" dirty="0"/>
              <a:t>к) выплата работодателем заработной платы трудоустроенным безработным гражданам в размере не ниже величины минимального размера оплаты труда, установленного Федеральным </a:t>
            </a:r>
            <a:r>
              <a:rPr lang="ru-RU" sz="1000" dirty="0">
                <a:hlinkClick r:id="rId5"/>
              </a:rPr>
              <a:t>законом "О минимальном размере оплаты труда";</a:t>
            </a:r>
          </a:p>
          <a:p>
            <a:r>
              <a:rPr lang="ru-RU" sz="1000" dirty="0"/>
              <a:t>л) отсутствие у работодателя на дату направления в Фонд заявления, указанного в </a:t>
            </a:r>
            <a:r>
              <a:rPr lang="ru-RU" sz="1000" dirty="0">
                <a:hlinkClick r:id="rId2"/>
              </a:rPr>
              <a:t>пункте 16 настоящих Правил, задолженности по заработной плате;</a:t>
            </a:r>
          </a:p>
          <a:p>
            <a:r>
              <a:rPr lang="ru-RU" sz="1000" dirty="0"/>
              <a:t>м) наличие у Фонда свободных остатков лимитов бюджетных обязательств, предусмотренных на цели, указанные в </a:t>
            </a:r>
            <a:r>
              <a:rPr lang="ru-RU" sz="1000" dirty="0">
                <a:hlinkClick r:id="rId3"/>
              </a:rPr>
              <a:t>пункте 1 настоящих Правил, исходя из прогнозируемых кассовых расходов на предоставление субсидии работодателям, включенным в реестр или исключенным из реестра по методике, определяемой Фондом;</a:t>
            </a:r>
          </a:p>
          <a:p>
            <a:r>
              <a:rPr lang="ru-RU" sz="1000" dirty="0"/>
              <a:t>н) отсутствие у работодателя займа в соответствии с </a:t>
            </a:r>
            <a:r>
              <a:rPr lang="ru-RU" sz="1000" dirty="0">
                <a:hlinkClick r:id="rId6"/>
              </a:rPr>
              <a:t>постановлением Правительства Российской Федерации от 27 февраля 2021 г. N 279 "Об утверждении Правил предоставления субсидий из федерального бюджета российским кредитным организациям на возмещение недополученных ими доходов по кредитам, выданным в 2021 году юридическим лицам и индивидуальным предпринимателям на восстановление предпринимательской деятельности".</a:t>
            </a:r>
          </a:p>
        </p:txBody>
      </p:sp>
    </p:spTree>
    <p:extLst>
      <p:ext uri="{BB962C8B-B14F-4D97-AF65-F5344CB8AC3E}">
        <p14:creationId xmlns:p14="http://schemas.microsoft.com/office/powerpoint/2010/main" val="243062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205146"/>
              </p:ext>
            </p:extLst>
          </p:nvPr>
        </p:nvGraphicFramePr>
        <p:xfrm>
          <a:off x="468287" y="332656"/>
          <a:ext cx="10513169" cy="42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3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Работодатель указывает </a:t>
                      </a:r>
                      <a:r>
                        <a:rPr lang="ru-RU" sz="1400" dirty="0">
                          <a:effectLst/>
                        </a:rPr>
                        <a:t>перечень свободных рабочих мест и вакантных должностей, проставив галки в соответствующих полях.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18298" b="42654"/>
          <a:stretch>
            <a:fillRect/>
          </a:stretch>
        </p:blipFill>
        <p:spPr bwMode="auto">
          <a:xfrm>
            <a:off x="406574" y="908720"/>
            <a:ext cx="468864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90276"/>
              </p:ext>
            </p:extLst>
          </p:nvPr>
        </p:nvGraphicFramePr>
        <p:xfrm>
          <a:off x="428674" y="3140968"/>
          <a:ext cx="10120733" cy="42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0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ТО </a:t>
                      </a:r>
                      <a:r>
                        <a:rPr lang="ru-RU" sz="1400" dirty="0">
                          <a:effectLst/>
                        </a:rPr>
                        <a:t>ЦЗН в Личном кабинете сотрудника на портале «Работа в России» проводит мониторинг работодателей, подавших заявления на подбор работников, с отметкой об участии в программе. (ежедневно)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14021" r="14928" b="20296"/>
          <a:stretch>
            <a:fillRect/>
          </a:stretch>
        </p:blipFill>
        <p:spPr bwMode="auto">
          <a:xfrm>
            <a:off x="367247" y="4077072"/>
            <a:ext cx="4708525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832" y="3933056"/>
            <a:ext cx="44037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5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1836440" y="692696"/>
            <a:ext cx="8136904" cy="483440"/>
          </a:xfrm>
          <a:prstGeom prst="homePlat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2384" y="765139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Шаг. 1 Подает заявление о подборе сотрудников через </a:t>
            </a:r>
            <a:r>
              <a:rPr lang="ru-RU" sz="1600" b="1" dirty="0" err="1">
                <a:solidFill>
                  <a:schemeClr val="tx2"/>
                </a:solidFill>
              </a:rPr>
              <a:t>л.к</a:t>
            </a:r>
            <a:r>
              <a:rPr lang="ru-RU" sz="1600" b="1" dirty="0">
                <a:solidFill>
                  <a:schemeClr val="tx2"/>
                </a:solidFill>
              </a:rPr>
              <a:t>. Работа в России (п.11) </a:t>
            </a:r>
          </a:p>
        </p:txBody>
      </p:sp>
      <p:sp>
        <p:nvSpPr>
          <p:cNvPr id="4" name="Пятиугольник 3"/>
          <p:cNvSpPr/>
          <p:nvPr/>
        </p:nvSpPr>
        <p:spPr>
          <a:xfrm flipH="1">
            <a:off x="1764432" y="1376772"/>
            <a:ext cx="8136904" cy="468052"/>
          </a:xfrm>
          <a:prstGeom prst="homePlat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4472" y="1441521"/>
            <a:ext cx="6336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Шаг 2. Подбирает работников, особо приоритетные категории (п. 13)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955701" y="1988840"/>
            <a:ext cx="8136904" cy="483440"/>
          </a:xfrm>
          <a:prstGeom prst="homePlat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4472" y="2061283"/>
            <a:ext cx="557847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Шаг. 3  Принимает гражданина на работу, уведомляет ЦЗН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55701" y="2690336"/>
            <a:ext cx="78016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Шаг 4. Направляет по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СЭД: Сопроводительное письмо, копию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заявления работодателя, копию приказа о признании безработным, копию направления на трудоустройство, копию приказа о приеме на работу, копию приказа о снятии с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учета, сведения о СНИЛС гражданина 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 flipH="1">
            <a:off x="1819300" y="2637782"/>
            <a:ext cx="8136904" cy="1203904"/>
          </a:xfrm>
          <a:prstGeom prst="homePlat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55701" y="3876901"/>
            <a:ext cx="8017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Шаг. 5  </a:t>
            </a:r>
            <a:r>
              <a:rPr lang="ru-RU" sz="1600" b="1" dirty="0" smtClean="0"/>
              <a:t>Министерство социального развития Пермского края Вносит </a:t>
            </a:r>
            <a:r>
              <a:rPr lang="ru-RU" sz="1600" b="1" dirty="0"/>
              <a:t>сведения о трудоустроенном гражданине в ИС ФСС (п.15) 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1989609" y="3933056"/>
            <a:ext cx="8136904" cy="483440"/>
          </a:xfrm>
          <a:prstGeom prst="homePlat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3610" y="4901693"/>
            <a:ext cx="7982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Шаг. 6  Направляет заявление о включении в  реестр  </a:t>
            </a:r>
            <a:r>
              <a:rPr lang="ru-RU" sz="1600" b="1" dirty="0" smtClean="0">
                <a:solidFill>
                  <a:schemeClr val="tx2"/>
                </a:solidFill>
              </a:rPr>
              <a:t>с ФИО трудоустроенных </a:t>
            </a:r>
            <a:r>
              <a:rPr lang="ru-RU" sz="1600" b="1" dirty="0">
                <a:solidFill>
                  <a:schemeClr val="tx2"/>
                </a:solidFill>
              </a:rPr>
              <a:t>безработных граждан </a:t>
            </a:r>
            <a:r>
              <a:rPr lang="ru-RU" sz="1600" b="1" dirty="0" smtClean="0">
                <a:solidFill>
                  <a:schemeClr val="tx2"/>
                </a:solidFill>
              </a:rPr>
              <a:t>по истечении 1-го, 3-го, 6-го </a:t>
            </a:r>
            <a:r>
              <a:rPr lang="ru-RU" sz="1600" b="1" dirty="0" err="1" smtClean="0">
                <a:solidFill>
                  <a:schemeClr val="tx2"/>
                </a:solidFill>
              </a:rPr>
              <a:t>мес</a:t>
            </a:r>
            <a:r>
              <a:rPr lang="ru-RU" sz="1600" b="1" dirty="0" smtClean="0">
                <a:solidFill>
                  <a:schemeClr val="tx2"/>
                </a:solidFill>
              </a:rPr>
              <a:t> (п.16)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955701" y="4870410"/>
            <a:ext cx="8136904" cy="718829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692424" y="4653136"/>
            <a:ext cx="89289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949227" y="5805264"/>
            <a:ext cx="7808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Шаг 7. Проверка реестра, перечисление субсидии, отказ от перечисления субсидии (п.19, п.24)</a:t>
            </a:r>
          </a:p>
        </p:txBody>
      </p:sp>
      <p:sp>
        <p:nvSpPr>
          <p:cNvPr id="17" name="Пятиугольник 16"/>
          <p:cNvSpPr/>
          <p:nvPr/>
        </p:nvSpPr>
        <p:spPr>
          <a:xfrm flipH="1">
            <a:off x="1764432" y="5733256"/>
            <a:ext cx="8136904" cy="656783"/>
          </a:xfrm>
          <a:prstGeom prst="homePlat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256" y="695535"/>
            <a:ext cx="1512168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Работодатель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92605" y="667929"/>
            <a:ext cx="1008112" cy="3139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ЦЗН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38386" y="2660042"/>
            <a:ext cx="1554038" cy="16927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r>
              <a:rPr lang="ru-RU" sz="1200" b="1" dirty="0" smtClean="0"/>
              <a:t>ГКУ ЦЗН Пермского края,</a:t>
            </a:r>
          </a:p>
          <a:p>
            <a:pPr algn="ctr"/>
            <a:r>
              <a:rPr lang="ru-RU" sz="1200" b="1" dirty="0" smtClean="0"/>
              <a:t>Министерство социального развития Пермского края </a:t>
            </a:r>
          </a:p>
          <a:p>
            <a:pPr algn="ctr"/>
            <a:endParaRPr lang="ru-RU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107363" y="3933056"/>
            <a:ext cx="1008112" cy="25853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ФСС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41040" y="4681298"/>
            <a:ext cx="1512168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Работодатель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497" y="208519"/>
            <a:ext cx="1095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Схема реализации мероприятий по поддержке работодателей при трудоустройстве безработных граждан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268488" y="6481409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!!! ФИО граждан по шагу 5 = ФИО граждан по шагу 6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64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1027</Words>
  <Application>Microsoft Office PowerPoint</Application>
  <PresentationFormat>Произвольный</PresentationFormat>
  <Paragraphs>69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Визе Марина Владимировна</dc:creator>
  <cp:lastModifiedBy>Пользователь</cp:lastModifiedBy>
  <cp:revision>11</cp:revision>
  <cp:lastPrinted>2021-03-26T06:59:43Z</cp:lastPrinted>
  <dcterms:created xsi:type="dcterms:W3CDTF">2021-03-26T04:06:29Z</dcterms:created>
  <dcterms:modified xsi:type="dcterms:W3CDTF">2021-10-05T06:23:20Z</dcterms:modified>
</cp:coreProperties>
</file>